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64" r:id="rId5"/>
    <p:sldMasterId id="2147483678" r:id="rId6"/>
  </p:sldMasterIdLst>
  <p:notesMasterIdLst>
    <p:notesMasterId r:id="rId13"/>
  </p:notesMasterIdLst>
  <p:handoutMasterIdLst>
    <p:handoutMasterId r:id="rId14"/>
  </p:handoutMasterIdLst>
  <p:sldIdLst>
    <p:sldId id="258" r:id="rId7"/>
    <p:sldId id="260" r:id="rId8"/>
    <p:sldId id="614" r:id="rId9"/>
    <p:sldId id="617" r:id="rId10"/>
    <p:sldId id="618" r:id="rId11"/>
    <p:sldId id="545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елкам :)" id="{E75E278A-FF0E-49A4-B170-79828D63BBAD}">
          <p14:sldIdLst>
            <p14:sldId id="258"/>
            <p14:sldId id="260"/>
            <p14:sldId id="614"/>
            <p14:sldId id="617"/>
            <p14:sldId id="618"/>
            <p14:sldId id="545"/>
          </p14:sldIdLst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B3611"/>
    <a:srgbClr val="AF0808"/>
    <a:srgbClr val="923922"/>
    <a:srgbClr val="D24726"/>
    <a:srgbClr val="F8CFB6"/>
    <a:srgbClr val="AD4F0F"/>
    <a:srgbClr val="FF9B45"/>
    <a:srgbClr val="DD462F"/>
    <a:srgbClr val="F8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4241" autoAdjust="0"/>
  </p:normalViewPr>
  <p:slideViewPr>
    <p:cSldViewPr snapToGrid="0">
      <p:cViewPr varScale="1">
        <p:scale>
          <a:sx n="83" d="100"/>
          <a:sy n="83" d="100"/>
        </p:scale>
        <p:origin x="96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0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5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6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9141-A093-41F4-8070-A8C48036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D6F0-B4E3-48E7-B5EE-D5633CF9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68793-CD11-4AD6-A3A4-F03828761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38359-85E6-452E-A8AB-A171A5D7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6B874-6F89-4841-B430-D567BEE6E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56DA0-E6D6-4EFF-89C1-26F3EA8B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22B5F-9B86-4A97-B68A-69D24D00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43131-C274-4F56-900B-1996FE40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9CC0-1142-4BE1-B7FE-5D8C973A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2EB97-F261-4E66-A0B3-E17F6085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2D743-39B7-48B1-9D24-27383329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008B3-DE46-4887-B83E-72C2191C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77B43-1469-422C-96FA-EDE1D994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4792B-36B7-4B2B-9045-90817DA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46E7A-56E5-4209-99A7-19DFA4FD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F857-2C03-468C-865E-919D42D9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A19F-2DAE-402D-B1DF-1EF41076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E605-72BC-452E-8676-33B3B617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1A607-87F3-4B7C-946E-6E1146CE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9F7CA-4DC0-4D94-BE94-1DA8CD1A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126ED-EAC1-47DF-B437-C2669C1E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929B-DFEF-4AC7-80BC-6FBE7EF9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AFFF-F069-4A63-BBF6-CFCFBE718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2960D-92AB-4211-BF9A-41B30EA7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D281C-9860-4132-AA11-AE86D3AE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D81AE-8730-480C-AC76-5FEFE8C0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3D81D-4602-4317-92B5-18414360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8E6E-893A-4FF2-9E5E-C69F93E8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EAB1F-F0E3-4968-9737-47913BEB1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116B-71D7-4029-A736-8DCD887C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64CB-2BD3-490F-88F9-8969C7FC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39F0-E53F-4067-B511-7AEA84AB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D3BF8-ED28-4873-9679-CFF373E96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17BE-CC1A-49F0-82A0-C407A292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D5C5C-B83A-4089-9487-576783A3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E1CB4-FB4D-4BC8-BB03-A317B94A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D1E6-E6F0-4D81-A9CC-333D3230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6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2555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462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746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10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8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006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94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373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21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646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1221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0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353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326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2350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880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11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0181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6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496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686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1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91E3-9150-447A-8154-371707D24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3152775"/>
            <a:ext cx="9144000" cy="19303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8F3-7423-49C4-B887-086D4910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8164-4011-41D2-B1E6-A87834DB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244A0-3124-41E7-9F1A-3F803235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6A2F-F607-448E-BBAD-A13443D9C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28553"/>
            <a:ext cx="5000625" cy="42912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F2C388C-6BA9-4BCF-B2F0-CA7404F8C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5343524"/>
            <a:ext cx="9144000" cy="7524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255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2509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604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29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5933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4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47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16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694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8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060-F698-4D52-A41C-DE74794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49" y="465137"/>
            <a:ext cx="8629651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FA63-712A-43C2-BFA4-8E1A22F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66924"/>
            <a:ext cx="10229851" cy="38576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2A5A-D2F6-497C-BB50-C238A5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4762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F06D-483B-4038-9E7D-E6CAA6F6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21DAE0-D702-4FFB-A1CB-3CB05620EDB7}"/>
              </a:ext>
            </a:extLst>
          </p:cNvPr>
          <p:cNvSpPr/>
          <p:nvPr userDrawn="1"/>
        </p:nvSpPr>
        <p:spPr>
          <a:xfrm>
            <a:off x="2371724" y="6419786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07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3644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862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27210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330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355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4556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917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65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004317"/>
            <a:ext cx="60960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35752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7488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87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060-F698-4D52-A41C-DE74794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49" y="465137"/>
            <a:ext cx="8629651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FA63-712A-43C2-BFA4-8E1A22F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66924"/>
            <a:ext cx="10229851" cy="38576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2A5A-D2F6-497C-BB50-C238A5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4762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F06D-483B-4038-9E7D-E6CAA6F6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21DAE0-D702-4FFB-A1CB-3CB05620EDB7}"/>
              </a:ext>
            </a:extLst>
          </p:cNvPr>
          <p:cNvSpPr/>
          <p:nvPr userDrawn="1"/>
        </p:nvSpPr>
        <p:spPr>
          <a:xfrm>
            <a:off x="2371724" y="6419786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08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157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962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555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59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18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104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633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5771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433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4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6FA-25CE-4579-88E0-AAED4596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2381250" cy="489585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F121-EABD-47F6-9835-693CD302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2013" y="1362074"/>
            <a:ext cx="5691187" cy="482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9CF986-CBA7-4245-B3D6-F460A203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24" y="6356349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80479-4D4A-4C5C-B98C-49372F922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F1146F-A49D-489A-B3CF-C8938E51EAE4}"/>
              </a:ext>
            </a:extLst>
          </p:cNvPr>
          <p:cNvSpPr/>
          <p:nvPr userDrawn="1"/>
        </p:nvSpPr>
        <p:spPr>
          <a:xfrm>
            <a:off x="771525" y="6354762"/>
            <a:ext cx="369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AB2C8-DFDD-4DBB-9004-B7DD131D3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09" y="138113"/>
            <a:ext cx="2133600" cy="17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2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259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158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7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988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BA79-DDAD-4125-929C-81706C7C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056E8-3974-49A4-B30B-DEF47DDB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18751-9F7E-47BF-AC82-FA061932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59CDE-346E-413F-AF82-BDF0E9AA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5044-3905-445A-95F2-91ED2C25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6FA-25CE-4579-88E0-AAED4596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B179-CEE3-4C4F-B67E-00AE40E33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F121-EABD-47F6-9835-693CD302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5766-934A-4344-9CA1-D45384C5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5156-1B47-4F7D-B492-E444AF66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7844-0A63-4D3C-96D0-452E167C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10.10.2024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BC457-990D-415A-BC7F-1E8B5BCC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6CBBC-4277-47F4-8246-2D0BBC0A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5F786-D4FB-473B-8DD7-5E0BF7E0C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81E0-EC57-4F13-8FD7-E8D33AD74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3A31-69F5-4FE1-86ED-185F66F2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9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s://dictionary.cambridge.org/dictionary/english/war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B9A1-938E-4BE0-ADE2-F2D34CBD6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97678"/>
            <a:ext cx="5550081" cy="697385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A</a:t>
            </a:r>
            <a:r>
              <a:rPr lang="uk-UA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кадемічна</a:t>
            </a: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uk-UA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протидія</a:t>
            </a: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uk-UA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гібридним загрозам</a:t>
            </a: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0C7F7F0B-5B0D-4CBD-88B6-B8F44886C268}"/>
              </a:ext>
            </a:extLst>
          </p:cNvPr>
          <p:cNvSpPr/>
          <p:nvPr/>
        </p:nvSpPr>
        <p:spPr>
          <a:xfrm>
            <a:off x="238124" y="889520"/>
            <a:ext cx="475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Erasmus+ Capacity Building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610133-EPP-1-2019-1-FI-EPPKA2-CBHE-JP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4FF786-C862-4D90-ABDA-69F32A883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116083" y="5968479"/>
            <a:ext cx="2849065" cy="7420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70FE15-0826-4927-B334-5CBF70C985CD}"/>
              </a:ext>
            </a:extLst>
          </p:cNvPr>
          <p:cNvGrpSpPr/>
          <p:nvPr/>
        </p:nvGrpSpPr>
        <p:grpSpPr>
          <a:xfrm>
            <a:off x="6724651" y="344416"/>
            <a:ext cx="5334000" cy="579357"/>
            <a:chOff x="4275631" y="145929"/>
            <a:chExt cx="7646263" cy="830506"/>
          </a:xfrm>
          <a:noFill/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8CB1E5-DB3B-4EF1-AFF8-5283355B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7753" y="145929"/>
              <a:ext cx="830506" cy="830506"/>
            </a:xfrm>
            <a:prstGeom prst="rect">
              <a:avLst/>
            </a:prstGeom>
            <a:grpFill/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84370B-355A-4651-8DD0-BAE3A0760C8A}"/>
                </a:ext>
              </a:extLst>
            </p:cNvPr>
            <p:cNvGrpSpPr/>
            <p:nvPr/>
          </p:nvGrpSpPr>
          <p:grpSpPr>
            <a:xfrm>
              <a:off x="4275631" y="211978"/>
              <a:ext cx="7646263" cy="711365"/>
              <a:chOff x="4275631" y="211978"/>
              <a:chExt cx="7646263" cy="711365"/>
            </a:xfrm>
            <a:grpFill/>
          </p:grpSpPr>
          <p:pic>
            <p:nvPicPr>
              <p:cNvPr id="11" name="Рисунок 9" descr="http://duit.edu.ua/wp-content/uploads/2018/05/preloader.png">
                <a:extLst>
                  <a:ext uri="{FF2B5EF4-FFF2-40B4-BE49-F238E27FC236}">
                    <a16:creationId xmlns:a16="http://schemas.microsoft.com/office/drawing/2014/main" id="{A4FD1AD7-1A00-4EFC-B871-B0F708C0E199}"/>
                  </a:ext>
                </a:extLst>
              </p:cNvPr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66691" y="265907"/>
                <a:ext cx="626276" cy="6048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0" descr="https://www.oa.edu.ua/im/logo.png">
                <a:extLst>
                  <a:ext uri="{FF2B5EF4-FFF2-40B4-BE49-F238E27FC236}">
                    <a16:creationId xmlns:a16="http://schemas.microsoft.com/office/drawing/2014/main" id="{E93CFE64-43FC-458D-8B43-BF0677482D35}"/>
                  </a:ext>
                </a:extLst>
              </p:cNvPr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2858" y="271019"/>
                <a:ext cx="442909" cy="6250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1" descr="http://forlan.org.ua/wp-content/uploads/2018/10/logo-xs.png">
                <a:extLst>
                  <a:ext uri="{FF2B5EF4-FFF2-40B4-BE49-F238E27FC236}">
                    <a16:creationId xmlns:a16="http://schemas.microsoft.com/office/drawing/2014/main" id="{48A1367A-434A-4836-9E55-97FA197BA69E}"/>
                  </a:ext>
                </a:extLst>
              </p:cNvPr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75471" y="317277"/>
                <a:ext cx="627593" cy="5003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4" descr="https://www.ut.ee/sites/default/files/logos/logo_main_et.png">
                <a:extLst>
                  <a:ext uri="{FF2B5EF4-FFF2-40B4-BE49-F238E27FC236}">
                    <a16:creationId xmlns:a16="http://schemas.microsoft.com/office/drawing/2014/main" id="{EBC90CCB-8932-4E84-8AB9-B3970EDE561E}"/>
                  </a:ext>
                </a:extLst>
              </p:cNvPr>
              <p:cNvPicPr/>
              <p:nvPr/>
            </p:nvPicPr>
            <p:blipFill rotWithShape="1">
              <a:blip r:embed="rId8" cstate="print"/>
              <a:srcRect t="-13830" r="84507" b="1"/>
              <a:stretch/>
            </p:blipFill>
            <p:spPr bwMode="auto">
              <a:xfrm>
                <a:off x="10101254" y="246768"/>
                <a:ext cx="515917" cy="6144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5" descr="http://dovira.eu/images/jyu.png">
                <a:extLst>
                  <a:ext uri="{FF2B5EF4-FFF2-40B4-BE49-F238E27FC236}">
                    <a16:creationId xmlns:a16="http://schemas.microsoft.com/office/drawing/2014/main" id="{D8755CA3-C005-4CB7-B8D3-0A9ECC026288}"/>
                  </a:ext>
                </a:extLst>
              </p:cNvPr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76270" y="213072"/>
                <a:ext cx="326159" cy="6056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234" descr="I:\RELATIONS INTERNATIONALES\COMMUNICATION\Logo\Logo-ECAM-EPMI-final-fond transparent.png">
                <a:extLst>
                  <a:ext uri="{FF2B5EF4-FFF2-40B4-BE49-F238E27FC236}">
                    <a16:creationId xmlns:a16="http://schemas.microsoft.com/office/drawing/2014/main" id="{EDFFBBC4-F6A8-4B97-8463-1FA7CC5A15DA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6352" y="319098"/>
                <a:ext cx="1535542" cy="52322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D16F49B-8808-4339-BC04-7FC8D7412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6935" y="211978"/>
                <a:ext cx="713606" cy="711365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46CFCBC-ADB1-4B42-93EF-82DC48EA2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5631" y="241473"/>
                <a:ext cx="625072" cy="625072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38DAE58-5389-4947-9AD5-85F80BAB8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93221" y="246399"/>
                <a:ext cx="636991" cy="588265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551847C-8C85-4C26-9BA9-0204E6249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9287" y="255924"/>
                <a:ext cx="647367" cy="647367"/>
              </a:xfrm>
              <a:prstGeom prst="rect">
                <a:avLst/>
              </a:prstGeom>
              <a:grpFill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3E9A20-FFA3-4EF4-A8CF-8A8DFA219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121" y="268423"/>
                <a:ext cx="585517" cy="585517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1601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CFA-14A2-4377-881F-08D71914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0" y="125507"/>
            <a:ext cx="8629651" cy="1325563"/>
          </a:xfrm>
        </p:spPr>
        <p:txBody>
          <a:bodyPr>
            <a:normAutofit/>
          </a:bodyPr>
          <a:lstStyle/>
          <a:p>
            <a:pPr algn="ctr"/>
            <a:r>
              <a:rPr lang="uk-UA">
                <a:solidFill>
                  <a:schemeClr val="bg2">
                    <a:lumMod val="25000"/>
                  </a:schemeClr>
                </a:solidFill>
              </a:rPr>
              <a:t>НАЗВА ПРОЄКТУ</a:t>
            </a:r>
            <a:endParaRPr lang="en-US" b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870C17-8BB2-4EA8-A291-90F26D22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338" y="1346616"/>
            <a:ext cx="10229851" cy="3857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>
                <a:solidFill>
                  <a:srgbClr val="AF0808"/>
                </a:solidFill>
              </a:rPr>
              <a:t>                          WARN</a:t>
            </a:r>
          </a:p>
          <a:p>
            <a:pPr marL="0" indent="0">
              <a:buNone/>
            </a:pPr>
            <a:endParaRPr lang="en-US" sz="5400" b="1">
              <a:solidFill>
                <a:srgbClr val="AF0808"/>
              </a:solidFill>
            </a:endParaRPr>
          </a:p>
          <a:p>
            <a:pPr marL="0" indent="0">
              <a:buNone/>
            </a:pPr>
            <a:r>
              <a:rPr lang="en-US" alt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TO  WARN                                             W</a:t>
            </a:r>
            <a:r>
              <a:rPr lang="en-US" altLang="ru-RU" sz="6000" b="1">
                <a:solidFill>
                  <a:srgbClr val="AF0808"/>
                </a:solidFill>
              </a:rPr>
              <a:t>AR</a:t>
            </a:r>
            <a:r>
              <a:rPr lang="en-US" alt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</a:p>
          <a:p>
            <a:pPr marL="0" indent="0">
              <a:buNone/>
            </a:pPr>
            <a:r>
              <a:rPr lang="uk-UA" altLang="ru-RU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Попереджати</a:t>
            </a:r>
            <a:r>
              <a:rPr lang="en-US" alt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altLang="ru-RU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</a:t>
            </a:r>
            <a:r>
              <a:rPr lang="en-GB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Academic Response</a:t>
            </a:r>
          </a:p>
          <a:p>
            <a:pPr marL="0" indent="0">
              <a:buNone/>
            </a:pPr>
            <a:endParaRPr lang="en-GB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6000" b="1">
                <a:solidFill>
                  <a:srgbClr val="AF0808"/>
                </a:solidFill>
              </a:rPr>
              <a:t>                        WAR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0A43DE-1D64-44FB-B523-76EAC8B4C7F7}"/>
              </a:ext>
            </a:extLst>
          </p:cNvPr>
          <p:cNvSpPr/>
          <p:nvPr/>
        </p:nvSpPr>
        <p:spPr>
          <a:xfrm>
            <a:off x="1308506" y="5108228"/>
            <a:ext cx="104193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*Cambridge Dictionary</a:t>
            </a: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https://dictionary.cambridge.org/dictionary/english/warn</a:t>
            </a:r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змусити когось усвідомити можливу небезпеку чи проблему, особливо в майбутньому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сповістити когось про можливу небезпеку чи проблему, щоб її можна було уникнути</a:t>
            </a:r>
            <a:endParaRPr kumimoji="0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9" name="Рисунок 8" descr="Поднятая ладонь">
            <a:extLst>
              <a:ext uri="{FF2B5EF4-FFF2-40B4-BE49-F238E27FC236}">
                <a16:creationId xmlns:a16="http://schemas.microsoft.com/office/drawing/2014/main" id="{DF4F9666-871F-4904-A0DC-01609988A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918" y="2170652"/>
            <a:ext cx="914400" cy="914400"/>
          </a:xfrm>
          <a:prstGeom prst="rect">
            <a:avLst/>
          </a:prstGeom>
        </p:spPr>
      </p:pic>
      <p:pic>
        <p:nvPicPr>
          <p:cNvPr id="13" name="Рисунок 12" descr="Аудитория">
            <a:extLst>
              <a:ext uri="{FF2B5EF4-FFF2-40B4-BE49-F238E27FC236}">
                <a16:creationId xmlns:a16="http://schemas.microsoft.com/office/drawing/2014/main" id="{F2F9EEE3-391E-4194-8962-3A948E933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6956" y="2498884"/>
            <a:ext cx="927611" cy="927611"/>
          </a:xfrm>
          <a:prstGeom prst="rect">
            <a:avLst/>
          </a:prstGeom>
        </p:spPr>
      </p:pic>
      <p:pic>
        <p:nvPicPr>
          <p:cNvPr id="15" name="Рисунок 14" descr="Солдат">
            <a:extLst>
              <a:ext uri="{FF2B5EF4-FFF2-40B4-BE49-F238E27FC236}">
                <a16:creationId xmlns:a16="http://schemas.microsoft.com/office/drawing/2014/main" id="{16ABC59A-EFBD-4301-A21A-BAF8DEC9C1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6067" y="3242977"/>
            <a:ext cx="914400" cy="914400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E3755BA-7769-413C-B2EE-48C0A37CBF0E}"/>
              </a:ext>
            </a:extLst>
          </p:cNvPr>
          <p:cNvCxnSpPr/>
          <p:nvPr/>
        </p:nvCxnSpPr>
        <p:spPr>
          <a:xfrm>
            <a:off x="5756853" y="2213094"/>
            <a:ext cx="0" cy="829515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6F9B362-5542-45F0-8888-DBB59622F880}"/>
              </a:ext>
            </a:extLst>
          </p:cNvPr>
          <p:cNvCxnSpPr>
            <a:cxnSpLocks/>
          </p:cNvCxnSpPr>
          <p:nvPr/>
        </p:nvCxnSpPr>
        <p:spPr>
          <a:xfrm flipH="1">
            <a:off x="4201152" y="2055303"/>
            <a:ext cx="630907" cy="311444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9C68AA5-602C-4B6A-A205-7CAB6A8DBEA2}"/>
              </a:ext>
            </a:extLst>
          </p:cNvPr>
          <p:cNvCxnSpPr>
            <a:cxnSpLocks/>
          </p:cNvCxnSpPr>
          <p:nvPr/>
        </p:nvCxnSpPr>
        <p:spPr>
          <a:xfrm>
            <a:off x="6681648" y="2055303"/>
            <a:ext cx="750281" cy="461148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0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EC081-3E19-4C92-5BE3-4A27B3025433}"/>
              </a:ext>
            </a:extLst>
          </p:cNvPr>
          <p:cNvSpPr txBox="1"/>
          <p:nvPr/>
        </p:nvSpPr>
        <p:spPr>
          <a:xfrm>
            <a:off x="268447" y="1211595"/>
            <a:ext cx="8797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AB3611"/>
                </a:solidFill>
                <a:latin typeface="Calibri" panose="020F0502020204030204" pitchFamily="34" charset="0"/>
              </a:rPr>
              <a:t>Соціальні / громадські домени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8E836-51F1-00CB-4394-7A402D812D73}"/>
              </a:ext>
            </a:extLst>
          </p:cNvPr>
          <p:cNvSpPr txBox="1"/>
          <p:nvPr/>
        </p:nvSpPr>
        <p:spPr>
          <a:xfrm>
            <a:off x="268447" y="2534440"/>
            <a:ext cx="5167619" cy="3528000"/>
          </a:xfrm>
          <a:prstGeom prst="rect">
            <a:avLst/>
          </a:prstGeom>
          <a:noFill/>
          <a:ln w="28575">
            <a:solidFill>
              <a:srgbClr val="40404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Взаємозалежна мережа </a:t>
            </a:r>
          </a:p>
          <a:p>
            <a:pPr algn="ctr"/>
            <a:r>
              <a:rPr lang="uk-UA" sz="2800" b="1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соціальних інститутів</a:t>
            </a:r>
            <a:r>
              <a:rPr lang="uk-UA" sz="24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uk-UA" sz="24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які </a:t>
            </a:r>
            <a:r>
              <a:rPr lang="uk-UA" sz="2400" b="1" i="0">
                <a:solidFill>
                  <a:srgbClr val="AB36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підтримують, сприяють і розвивають індивідів</a:t>
            </a:r>
            <a:r>
              <a:rPr lang="uk-UA" sz="24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uk-UA" sz="24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надають можливості </a:t>
            </a:r>
            <a:r>
              <a:rPr lang="uk-UA" sz="28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участі у групах</a:t>
            </a:r>
          </a:p>
          <a:p>
            <a:pPr algn="ctr"/>
            <a:r>
              <a:rPr lang="uk-UA" sz="24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досягнення особистих очікувань і життєвих цілей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50F9808-2403-8154-010D-2EB7C74F3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7" t="15867" r="22718" b="47523"/>
          <a:stretch/>
        </p:blipFill>
        <p:spPr>
          <a:xfrm>
            <a:off x="5436066" y="2551219"/>
            <a:ext cx="6424757" cy="3496118"/>
          </a:xfrm>
          <a:prstGeom prst="rect">
            <a:avLst/>
          </a:prstGeom>
          <a:ln w="28575">
            <a:solidFill>
              <a:srgbClr val="404040"/>
            </a:solidFill>
          </a:ln>
        </p:spPr>
      </p:pic>
      <p:sp>
        <p:nvSpPr>
          <p:cNvPr id="6" name="Объект 17">
            <a:extLst>
              <a:ext uri="{FF2B5EF4-FFF2-40B4-BE49-F238E27FC236}">
                <a16:creationId xmlns:a16="http://schemas.microsoft.com/office/drawing/2014/main" id="{8CE5D0C2-8782-FD50-11D3-C3F0DADB4389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0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EC081-3E19-4C92-5BE3-4A27B3025433}"/>
              </a:ext>
            </a:extLst>
          </p:cNvPr>
          <p:cNvSpPr txBox="1"/>
          <p:nvPr/>
        </p:nvSpPr>
        <p:spPr>
          <a:xfrm>
            <a:off x="268447" y="1211595"/>
            <a:ext cx="8145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>
                <a:solidFill>
                  <a:srgbClr val="AB3611"/>
                </a:solidFill>
                <a:latin typeface="Calibri" panose="020F0502020204030204" pitchFamily="34" charset="0"/>
              </a:rPr>
              <a:t>Соціальні / громадські домени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143CF-2642-04B9-EDAB-FC448A60D9A8}"/>
              </a:ext>
            </a:extLst>
          </p:cNvPr>
          <p:cNvSpPr txBox="1"/>
          <p:nvPr/>
        </p:nvSpPr>
        <p:spPr>
          <a:xfrm>
            <a:off x="2695756" y="1981385"/>
            <a:ext cx="6800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Вразливість соціального домену</a:t>
            </a:r>
            <a:endParaRPr lang="uk-UA" sz="3600" b="1">
              <a:solidFill>
                <a:srgbClr val="4040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A0114-DF66-B3D7-2C4A-F287651CA82E}"/>
              </a:ext>
            </a:extLst>
          </p:cNvPr>
          <p:cNvSpPr txBox="1"/>
          <p:nvPr/>
        </p:nvSpPr>
        <p:spPr>
          <a:xfrm>
            <a:off x="402671" y="3520965"/>
            <a:ext cx="5058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створення, поглиблення або використання </a:t>
            </a:r>
            <a:r>
              <a:rPr lang="uk-UA" sz="2000" b="1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соціокультурних розколів:</a:t>
            </a:r>
          </a:p>
          <a:p>
            <a:endParaRPr lang="uk-UA" sz="2000" b="1">
              <a:solidFill>
                <a:srgbClr val="AB361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настільки глибока різниця між соціо-культурним потенціалом різних верств, </a:t>
            </a:r>
          </a:p>
          <a:p>
            <a:endParaRPr lang="uk-UA" sz="20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це </a:t>
            </a:r>
            <a:r>
              <a:rPr lang="uk-UA" sz="2000"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розриває соціум</a:t>
            </a:r>
            <a:r>
              <a:rPr lang="uk-UA"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запускає </a:t>
            </a:r>
            <a:r>
              <a:rPr lang="ru-RU"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механізми національного самознищення</a:t>
            </a:r>
            <a:endParaRPr lang="uk-UA" sz="200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67A26-11C2-9C41-3AC3-0271E2432ED2}"/>
              </a:ext>
            </a:extLst>
          </p:cNvPr>
          <p:cNvSpPr txBox="1"/>
          <p:nvPr/>
        </p:nvSpPr>
        <p:spPr>
          <a:xfrm>
            <a:off x="2695756" y="2659677"/>
            <a:ext cx="6884472" cy="400110"/>
          </a:xfrm>
          <a:prstGeom prst="rect">
            <a:avLst/>
          </a:prstGeom>
          <a:noFill/>
          <a:ln w="28575">
            <a:solidFill>
              <a:srgbClr val="404040"/>
            </a:solidFill>
          </a:ln>
        </p:spPr>
        <p:txBody>
          <a:bodyPr wrap="square">
            <a:spAutoFit/>
          </a:bodyPr>
          <a:lstStyle/>
          <a:p>
            <a:r>
              <a:rPr lang="uk-UA"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Мета: вплив на те, як працює суспільство</a:t>
            </a:r>
            <a:r>
              <a:rPr lang="uk-UA" sz="20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цільовій державі</a:t>
            </a:r>
            <a:endParaRPr lang="uk-UA" sz="2000">
              <a:solidFill>
                <a:srgbClr val="404040"/>
              </a:solidFill>
            </a:endParaRPr>
          </a:p>
        </p:txBody>
      </p:sp>
      <p:pic>
        <p:nvPicPr>
          <p:cNvPr id="5126" name="Picture 6" descr="84h4aZAgeUg">
            <a:extLst>
              <a:ext uri="{FF2B5EF4-FFF2-40B4-BE49-F238E27FC236}">
                <a16:creationId xmlns:a16="http://schemas.microsoft.com/office/drawing/2014/main" id="{A39251F1-5160-2B34-753D-8D7257C1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29" y="3141408"/>
            <a:ext cx="4694335" cy="32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7">
            <a:extLst>
              <a:ext uri="{FF2B5EF4-FFF2-40B4-BE49-F238E27FC236}">
                <a16:creationId xmlns:a16="http://schemas.microsoft.com/office/drawing/2014/main" id="{EE93E67F-7E98-C66A-87A7-38FDBCE984DD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EC081-3E19-4C92-5BE3-4A27B3025433}"/>
              </a:ext>
            </a:extLst>
          </p:cNvPr>
          <p:cNvSpPr txBox="1"/>
          <p:nvPr/>
        </p:nvSpPr>
        <p:spPr>
          <a:xfrm>
            <a:off x="268447" y="1211595"/>
            <a:ext cx="8145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>
                <a:solidFill>
                  <a:srgbClr val="AB3611"/>
                </a:solidFill>
                <a:latin typeface="Calibri" panose="020F0502020204030204" pitchFamily="34" charset="0"/>
              </a:rPr>
              <a:t>Соціальні / громадські домени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143CF-2642-04B9-EDAB-FC448A60D9A8}"/>
              </a:ext>
            </a:extLst>
          </p:cNvPr>
          <p:cNvSpPr txBox="1"/>
          <p:nvPr/>
        </p:nvSpPr>
        <p:spPr>
          <a:xfrm>
            <a:off x="2695756" y="1981385"/>
            <a:ext cx="6800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Вразливість соціального домену</a:t>
            </a:r>
            <a:endParaRPr lang="uk-UA" sz="3600" b="1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ACC88-1702-45CE-682C-817299A733FD}"/>
              </a:ext>
            </a:extLst>
          </p:cNvPr>
          <p:cNvSpPr txBox="1"/>
          <p:nvPr/>
        </p:nvSpPr>
        <p:spPr>
          <a:xfrm>
            <a:off x="7867662" y="3069498"/>
            <a:ext cx="39658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>
                <a:solidFill>
                  <a:srgbClr val="AB36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Спірні питання</a:t>
            </a:r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які є предметом дебатів у західних суспільствах, і тому є легкою мішенню</a:t>
            </a:r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480FC-BE05-A36A-1882-4589479F8710}"/>
              </a:ext>
            </a:extLst>
          </p:cNvPr>
          <p:cNvSpPr txBox="1"/>
          <p:nvPr/>
        </p:nvSpPr>
        <p:spPr>
          <a:xfrm>
            <a:off x="8108846" y="4144053"/>
            <a:ext cx="2164360" cy="369332"/>
          </a:xfrm>
          <a:custGeom>
            <a:avLst/>
            <a:gdLst>
              <a:gd name="connsiteX0" fmla="*/ 0 w 2164360"/>
              <a:gd name="connsiteY0" fmla="*/ 0 h 369332"/>
              <a:gd name="connsiteX1" fmla="*/ 519446 w 2164360"/>
              <a:gd name="connsiteY1" fmla="*/ 0 h 369332"/>
              <a:gd name="connsiteX2" fmla="*/ 995606 w 2164360"/>
              <a:gd name="connsiteY2" fmla="*/ 0 h 369332"/>
              <a:gd name="connsiteX3" fmla="*/ 1579983 w 2164360"/>
              <a:gd name="connsiteY3" fmla="*/ 0 h 369332"/>
              <a:gd name="connsiteX4" fmla="*/ 2164360 w 2164360"/>
              <a:gd name="connsiteY4" fmla="*/ 0 h 369332"/>
              <a:gd name="connsiteX5" fmla="*/ 2164360 w 2164360"/>
              <a:gd name="connsiteY5" fmla="*/ 369332 h 369332"/>
              <a:gd name="connsiteX6" fmla="*/ 1666557 w 2164360"/>
              <a:gd name="connsiteY6" fmla="*/ 369332 h 369332"/>
              <a:gd name="connsiteX7" fmla="*/ 1168754 w 2164360"/>
              <a:gd name="connsiteY7" fmla="*/ 369332 h 369332"/>
              <a:gd name="connsiteX8" fmla="*/ 584377 w 2164360"/>
              <a:gd name="connsiteY8" fmla="*/ 369332 h 369332"/>
              <a:gd name="connsiteX9" fmla="*/ 0 w 2164360"/>
              <a:gd name="connsiteY9" fmla="*/ 369332 h 369332"/>
              <a:gd name="connsiteX10" fmla="*/ 0 w 2164360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4360" h="369332" extrusionOk="0">
                <a:moveTo>
                  <a:pt x="0" y="0"/>
                </a:moveTo>
                <a:cubicBezTo>
                  <a:pt x="239125" y="-55909"/>
                  <a:pt x="261337" y="58521"/>
                  <a:pt x="519446" y="0"/>
                </a:cubicBezTo>
                <a:cubicBezTo>
                  <a:pt x="777555" y="-58521"/>
                  <a:pt x="803526" y="22476"/>
                  <a:pt x="995606" y="0"/>
                </a:cubicBezTo>
                <a:cubicBezTo>
                  <a:pt x="1187686" y="-22476"/>
                  <a:pt x="1335787" y="57302"/>
                  <a:pt x="1579983" y="0"/>
                </a:cubicBezTo>
                <a:cubicBezTo>
                  <a:pt x="1824179" y="-57302"/>
                  <a:pt x="1908008" y="30777"/>
                  <a:pt x="2164360" y="0"/>
                </a:cubicBezTo>
                <a:cubicBezTo>
                  <a:pt x="2185159" y="91456"/>
                  <a:pt x="2149280" y="211595"/>
                  <a:pt x="2164360" y="369332"/>
                </a:cubicBezTo>
                <a:cubicBezTo>
                  <a:pt x="1975899" y="412829"/>
                  <a:pt x="1900865" y="330446"/>
                  <a:pt x="1666557" y="369332"/>
                </a:cubicBezTo>
                <a:cubicBezTo>
                  <a:pt x="1432249" y="408218"/>
                  <a:pt x="1325558" y="334148"/>
                  <a:pt x="1168754" y="369332"/>
                </a:cubicBezTo>
                <a:cubicBezTo>
                  <a:pt x="1011950" y="404516"/>
                  <a:pt x="833366" y="358680"/>
                  <a:pt x="584377" y="369332"/>
                </a:cubicBezTo>
                <a:cubicBezTo>
                  <a:pt x="335388" y="379984"/>
                  <a:pt x="137650" y="356985"/>
                  <a:pt x="0" y="369332"/>
                </a:cubicBezTo>
                <a:cubicBezTo>
                  <a:pt x="-29239" y="231265"/>
                  <a:pt x="21229" y="175783"/>
                  <a:pt x="0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Носіння зброї</a:t>
            </a:r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EB6E51-9DE0-CFEE-716B-9DEC602C6C70}"/>
              </a:ext>
            </a:extLst>
          </p:cNvPr>
          <p:cNvSpPr txBox="1"/>
          <p:nvPr/>
        </p:nvSpPr>
        <p:spPr>
          <a:xfrm>
            <a:off x="8108845" y="4665176"/>
            <a:ext cx="2785145" cy="369332"/>
          </a:xfrm>
          <a:custGeom>
            <a:avLst/>
            <a:gdLst>
              <a:gd name="connsiteX0" fmla="*/ 0 w 2785145"/>
              <a:gd name="connsiteY0" fmla="*/ 0 h 369332"/>
              <a:gd name="connsiteX1" fmla="*/ 2785145 w 2785145"/>
              <a:gd name="connsiteY1" fmla="*/ 0 h 369332"/>
              <a:gd name="connsiteX2" fmla="*/ 2785145 w 2785145"/>
              <a:gd name="connsiteY2" fmla="*/ 369332 h 369332"/>
              <a:gd name="connsiteX3" fmla="*/ 0 w 2785145"/>
              <a:gd name="connsiteY3" fmla="*/ 369332 h 369332"/>
              <a:gd name="connsiteX4" fmla="*/ 0 w 2785145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145" h="369332" extrusionOk="0">
                <a:moveTo>
                  <a:pt x="0" y="0"/>
                </a:moveTo>
                <a:cubicBezTo>
                  <a:pt x="804712" y="2702"/>
                  <a:pt x="1950586" y="125898"/>
                  <a:pt x="2785145" y="0"/>
                </a:cubicBezTo>
                <a:cubicBezTo>
                  <a:pt x="2762484" y="66719"/>
                  <a:pt x="2806679" y="315659"/>
                  <a:pt x="2785145" y="369332"/>
                </a:cubicBezTo>
                <a:cubicBezTo>
                  <a:pt x="2220472" y="361750"/>
                  <a:pt x="335568" y="344105"/>
                  <a:pt x="0" y="369332"/>
                </a:cubicBezTo>
                <a:cubicBezTo>
                  <a:pt x="18179" y="202944"/>
                  <a:pt x="-18534" y="50183"/>
                  <a:pt x="0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61749963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Нелегальна міграція </a:t>
            </a:r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2A51A6-453B-2291-3129-8A7E1ED111D8}"/>
              </a:ext>
            </a:extLst>
          </p:cNvPr>
          <p:cNvSpPr txBox="1"/>
          <p:nvPr/>
        </p:nvSpPr>
        <p:spPr>
          <a:xfrm>
            <a:off x="8108845" y="5201175"/>
            <a:ext cx="1442908" cy="369332"/>
          </a:xfrm>
          <a:custGeom>
            <a:avLst/>
            <a:gdLst>
              <a:gd name="connsiteX0" fmla="*/ 0 w 1442908"/>
              <a:gd name="connsiteY0" fmla="*/ 0 h 369332"/>
              <a:gd name="connsiteX1" fmla="*/ 466540 w 1442908"/>
              <a:gd name="connsiteY1" fmla="*/ 0 h 369332"/>
              <a:gd name="connsiteX2" fmla="*/ 904222 w 1442908"/>
              <a:gd name="connsiteY2" fmla="*/ 0 h 369332"/>
              <a:gd name="connsiteX3" fmla="*/ 1442908 w 1442908"/>
              <a:gd name="connsiteY3" fmla="*/ 0 h 369332"/>
              <a:gd name="connsiteX4" fmla="*/ 1442908 w 1442908"/>
              <a:gd name="connsiteY4" fmla="*/ 369332 h 369332"/>
              <a:gd name="connsiteX5" fmla="*/ 990797 w 1442908"/>
              <a:gd name="connsiteY5" fmla="*/ 369332 h 369332"/>
              <a:gd name="connsiteX6" fmla="*/ 480969 w 1442908"/>
              <a:gd name="connsiteY6" fmla="*/ 369332 h 369332"/>
              <a:gd name="connsiteX7" fmla="*/ 0 w 1442908"/>
              <a:gd name="connsiteY7" fmla="*/ 369332 h 369332"/>
              <a:gd name="connsiteX8" fmla="*/ 0 w 1442908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908" h="369332" extrusionOk="0">
                <a:moveTo>
                  <a:pt x="0" y="0"/>
                </a:moveTo>
                <a:cubicBezTo>
                  <a:pt x="211771" y="7368"/>
                  <a:pt x="327076" y="14232"/>
                  <a:pt x="466540" y="0"/>
                </a:cubicBezTo>
                <a:cubicBezTo>
                  <a:pt x="606004" y="-14232"/>
                  <a:pt x="712313" y="9758"/>
                  <a:pt x="904222" y="0"/>
                </a:cubicBezTo>
                <a:cubicBezTo>
                  <a:pt x="1096131" y="-9758"/>
                  <a:pt x="1310962" y="26577"/>
                  <a:pt x="1442908" y="0"/>
                </a:cubicBezTo>
                <a:cubicBezTo>
                  <a:pt x="1445256" y="113493"/>
                  <a:pt x="1434567" y="197069"/>
                  <a:pt x="1442908" y="369332"/>
                </a:cubicBezTo>
                <a:cubicBezTo>
                  <a:pt x="1335334" y="360703"/>
                  <a:pt x="1192393" y="356730"/>
                  <a:pt x="990797" y="369332"/>
                </a:cubicBezTo>
                <a:cubicBezTo>
                  <a:pt x="789201" y="381934"/>
                  <a:pt x="700540" y="362628"/>
                  <a:pt x="480969" y="369332"/>
                </a:cubicBezTo>
                <a:cubicBezTo>
                  <a:pt x="261398" y="376036"/>
                  <a:pt x="189512" y="391596"/>
                  <a:pt x="0" y="369332"/>
                </a:cubicBezTo>
                <a:cubicBezTo>
                  <a:pt x="10524" y="225711"/>
                  <a:pt x="8734" y="158340"/>
                  <a:pt x="0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Податки</a:t>
            </a:r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123047-4658-9104-C135-03E404CF0128}"/>
              </a:ext>
            </a:extLst>
          </p:cNvPr>
          <p:cNvSpPr txBox="1"/>
          <p:nvPr/>
        </p:nvSpPr>
        <p:spPr>
          <a:xfrm>
            <a:off x="8108844" y="5773307"/>
            <a:ext cx="3020038" cy="369332"/>
          </a:xfrm>
          <a:custGeom>
            <a:avLst/>
            <a:gdLst>
              <a:gd name="connsiteX0" fmla="*/ 0 w 3020038"/>
              <a:gd name="connsiteY0" fmla="*/ 0 h 369332"/>
              <a:gd name="connsiteX1" fmla="*/ 473139 w 3020038"/>
              <a:gd name="connsiteY1" fmla="*/ 0 h 369332"/>
              <a:gd name="connsiteX2" fmla="*/ 885878 w 3020038"/>
              <a:gd name="connsiteY2" fmla="*/ 0 h 369332"/>
              <a:gd name="connsiteX3" fmla="*/ 1449618 w 3020038"/>
              <a:gd name="connsiteY3" fmla="*/ 0 h 369332"/>
              <a:gd name="connsiteX4" fmla="*/ 1922758 w 3020038"/>
              <a:gd name="connsiteY4" fmla="*/ 0 h 369332"/>
              <a:gd name="connsiteX5" fmla="*/ 2395897 w 3020038"/>
              <a:gd name="connsiteY5" fmla="*/ 0 h 369332"/>
              <a:gd name="connsiteX6" fmla="*/ 3020038 w 3020038"/>
              <a:gd name="connsiteY6" fmla="*/ 0 h 369332"/>
              <a:gd name="connsiteX7" fmla="*/ 3020038 w 3020038"/>
              <a:gd name="connsiteY7" fmla="*/ 369332 h 369332"/>
              <a:gd name="connsiteX8" fmla="*/ 2516698 w 3020038"/>
              <a:gd name="connsiteY8" fmla="*/ 369332 h 369332"/>
              <a:gd name="connsiteX9" fmla="*/ 2103960 w 3020038"/>
              <a:gd name="connsiteY9" fmla="*/ 369332 h 369332"/>
              <a:gd name="connsiteX10" fmla="*/ 1600620 w 3020038"/>
              <a:gd name="connsiteY10" fmla="*/ 369332 h 369332"/>
              <a:gd name="connsiteX11" fmla="*/ 1097280 w 3020038"/>
              <a:gd name="connsiteY11" fmla="*/ 369332 h 369332"/>
              <a:gd name="connsiteX12" fmla="*/ 624141 w 3020038"/>
              <a:gd name="connsiteY12" fmla="*/ 369332 h 369332"/>
              <a:gd name="connsiteX13" fmla="*/ 0 w 3020038"/>
              <a:gd name="connsiteY13" fmla="*/ 369332 h 369332"/>
              <a:gd name="connsiteX14" fmla="*/ 0 w 3020038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0038" h="369332" extrusionOk="0">
                <a:moveTo>
                  <a:pt x="0" y="0"/>
                </a:moveTo>
                <a:cubicBezTo>
                  <a:pt x="166940" y="-49774"/>
                  <a:pt x="293859" y="16071"/>
                  <a:pt x="473139" y="0"/>
                </a:cubicBezTo>
                <a:cubicBezTo>
                  <a:pt x="652419" y="-16071"/>
                  <a:pt x="726257" y="19279"/>
                  <a:pt x="885878" y="0"/>
                </a:cubicBezTo>
                <a:cubicBezTo>
                  <a:pt x="1045499" y="-19279"/>
                  <a:pt x="1319998" y="5393"/>
                  <a:pt x="1449618" y="0"/>
                </a:cubicBezTo>
                <a:cubicBezTo>
                  <a:pt x="1579238" y="-5393"/>
                  <a:pt x="1757687" y="15775"/>
                  <a:pt x="1922758" y="0"/>
                </a:cubicBezTo>
                <a:cubicBezTo>
                  <a:pt x="2087829" y="-15775"/>
                  <a:pt x="2259121" y="51901"/>
                  <a:pt x="2395897" y="0"/>
                </a:cubicBezTo>
                <a:cubicBezTo>
                  <a:pt x="2532673" y="-51901"/>
                  <a:pt x="2712025" y="59279"/>
                  <a:pt x="3020038" y="0"/>
                </a:cubicBezTo>
                <a:cubicBezTo>
                  <a:pt x="3041717" y="103222"/>
                  <a:pt x="2986877" y="284950"/>
                  <a:pt x="3020038" y="369332"/>
                </a:cubicBezTo>
                <a:cubicBezTo>
                  <a:pt x="2905969" y="413612"/>
                  <a:pt x="2718511" y="322973"/>
                  <a:pt x="2516698" y="369332"/>
                </a:cubicBezTo>
                <a:cubicBezTo>
                  <a:pt x="2314885" y="415691"/>
                  <a:pt x="2202486" y="358741"/>
                  <a:pt x="2103960" y="369332"/>
                </a:cubicBezTo>
                <a:cubicBezTo>
                  <a:pt x="2005434" y="379923"/>
                  <a:pt x="1786562" y="347087"/>
                  <a:pt x="1600620" y="369332"/>
                </a:cubicBezTo>
                <a:cubicBezTo>
                  <a:pt x="1414678" y="391577"/>
                  <a:pt x="1211192" y="342721"/>
                  <a:pt x="1097280" y="369332"/>
                </a:cubicBezTo>
                <a:cubicBezTo>
                  <a:pt x="983368" y="395943"/>
                  <a:pt x="839866" y="351361"/>
                  <a:pt x="624141" y="369332"/>
                </a:cubicBezTo>
                <a:cubicBezTo>
                  <a:pt x="408416" y="387303"/>
                  <a:pt x="291885" y="344663"/>
                  <a:pt x="0" y="369332"/>
                </a:cubicBezTo>
                <a:cubicBezTo>
                  <a:pt x="-8026" y="274434"/>
                  <a:pt x="20480" y="124469"/>
                  <a:pt x="0" y="0"/>
                </a:cubicBezTo>
                <a:close/>
              </a:path>
            </a:pathLst>
          </a:custGeom>
          <a:noFill/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Права людини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vs.</a:t>
            </a:r>
            <a:r>
              <a:rPr lang="uk-UA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безпека</a:t>
            </a:r>
            <a:endParaRPr lang="uk-UA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2102FA-5876-2D86-0E11-B8E35EC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5" y="4006935"/>
            <a:ext cx="3249690" cy="21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35E9C-0D11-0938-4746-47E4E109BB47}"/>
              </a:ext>
            </a:extLst>
          </p:cNvPr>
          <p:cNvSpPr txBox="1"/>
          <p:nvPr/>
        </p:nvSpPr>
        <p:spPr>
          <a:xfrm>
            <a:off x="268447" y="3152251"/>
            <a:ext cx="3361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Убивство Джорджа Флойда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поліцейським в 2020р.</a:t>
            </a:r>
          </a:p>
        </p:txBody>
      </p:sp>
      <p:pic>
        <p:nvPicPr>
          <p:cNvPr id="6148" name="Picture 4" descr="Проти масок, вакцин та уряду. Хто транслює фейки про COVID-19">
            <a:extLst>
              <a:ext uri="{FF2B5EF4-FFF2-40B4-BE49-F238E27FC236}">
                <a16:creationId xmlns:a16="http://schemas.microsoft.com/office/drawing/2014/main" id="{8AF07E9C-1BE8-DCCB-DD14-F45ABC03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62" y="3156448"/>
            <a:ext cx="4073700" cy="22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F87BD-7D23-D5B1-8517-B02BD78E8070}"/>
              </a:ext>
            </a:extLst>
          </p:cNvPr>
          <p:cNvSpPr txBox="1"/>
          <p:nvPr/>
        </p:nvSpPr>
        <p:spPr>
          <a:xfrm>
            <a:off x="4341302" y="5531451"/>
            <a:ext cx="3361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Протести проти вакцинації під час ковід-пандемії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D115B-DA0C-9CA8-2149-ED2435EEFDD2}"/>
              </a:ext>
            </a:extLst>
          </p:cNvPr>
          <p:cNvSpPr txBox="1"/>
          <p:nvPr/>
        </p:nvSpPr>
        <p:spPr>
          <a:xfrm>
            <a:off x="2695756" y="2659677"/>
            <a:ext cx="6884472" cy="400110"/>
          </a:xfrm>
          <a:prstGeom prst="rect">
            <a:avLst/>
          </a:prstGeom>
          <a:noFill/>
          <a:ln w="28575">
            <a:solidFill>
              <a:srgbClr val="404040"/>
            </a:solidFill>
          </a:ln>
        </p:spPr>
        <p:txBody>
          <a:bodyPr wrap="square">
            <a:spAutoFit/>
          </a:bodyPr>
          <a:lstStyle/>
          <a:p>
            <a:r>
              <a:rPr lang="uk-UA" sz="2000" b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Мета: вплив на те, як працює суспільство</a:t>
            </a:r>
            <a:r>
              <a:rPr lang="uk-UA" sz="200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цільовій державі</a:t>
            </a:r>
            <a:endParaRPr lang="uk-UA" sz="2000">
              <a:solidFill>
                <a:srgbClr val="404040"/>
              </a:solidFill>
            </a:endParaRPr>
          </a:p>
        </p:txBody>
      </p:sp>
      <p:sp>
        <p:nvSpPr>
          <p:cNvPr id="12" name="Объект 17">
            <a:extLst>
              <a:ext uri="{FF2B5EF4-FFF2-40B4-BE49-F238E27FC236}">
                <a16:creationId xmlns:a16="http://schemas.microsoft.com/office/drawing/2014/main" id="{BF85CFCA-4257-5CD8-4337-270692021662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5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13ED48-158D-70C4-1AF8-AE5CD122D83E}"/>
              </a:ext>
            </a:extLst>
          </p:cNvPr>
          <p:cNvSpPr txBox="1"/>
          <p:nvPr/>
        </p:nvSpPr>
        <p:spPr>
          <a:xfrm>
            <a:off x="385894" y="3283112"/>
            <a:ext cx="115684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Далі буде…</a:t>
            </a:r>
            <a:endParaRPr lang="uk-UA" sz="6600">
              <a:solidFill>
                <a:srgbClr val="AB3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Custom 5">
      <a:dk1>
        <a:srgbClr val="535353"/>
      </a:dk1>
      <a:lt1>
        <a:sysClr val="window" lastClr="FFFFFF"/>
      </a:lt1>
      <a:dk2>
        <a:srgbClr val="535353"/>
      </a:dk2>
      <a:lt2>
        <a:srgbClr val="F8F8F8"/>
      </a:lt2>
      <a:accent1>
        <a:srgbClr val="FDE17D"/>
      </a:accent1>
      <a:accent2>
        <a:srgbClr val="7EBAF8"/>
      </a:accent2>
      <a:accent3>
        <a:srgbClr val="969696"/>
      </a:accent3>
      <a:accent4>
        <a:srgbClr val="3379BE"/>
      </a:accent4>
      <a:accent5>
        <a:srgbClr val="5F5F5F"/>
      </a:accent5>
      <a:accent6>
        <a:srgbClr val="535353"/>
      </a:accent6>
      <a:hlink>
        <a:srgbClr val="5F5F5F"/>
      </a:hlink>
      <a:folHlink>
        <a:srgbClr val="91919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0</TotalTime>
  <Words>205</Words>
  <Application>Microsoft Office PowerPoint</Application>
  <PresentationFormat>Широкоэкранный</PresentationFormat>
  <Paragraphs>43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맑은 고딕</vt:lpstr>
      <vt:lpstr>Aharoni</vt:lpstr>
      <vt:lpstr>Arial</vt:lpstr>
      <vt:lpstr>Arial Unicode MS</vt:lpstr>
      <vt:lpstr>Calibri</vt:lpstr>
      <vt:lpstr>Segoe UI</vt:lpstr>
      <vt:lpstr>Segoe UI Light</vt:lpstr>
      <vt:lpstr>Times New Roman</vt:lpstr>
      <vt:lpstr>Tw Cen MT</vt:lpstr>
      <vt:lpstr>WelcomeDoc</vt:lpstr>
      <vt:lpstr>Office Theme</vt:lpstr>
      <vt:lpstr>Contents Slide Master</vt:lpstr>
      <vt:lpstr>Aкадемічна протидія гібридним загрозам </vt:lpstr>
      <vt:lpstr>НАЗВА ПРОЄКТУ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2020-03-25T20:29:12Z</dcterms:created>
  <dcterms:modified xsi:type="dcterms:W3CDTF">2024-10-10T18:55:17Z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